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25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7DBD-0214-4211-8869-34F972878354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E0F4-729B-4730-B94C-CD1ADC0CC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7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7DBD-0214-4211-8869-34F972878354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E0F4-729B-4730-B94C-CD1ADC0CC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3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7DBD-0214-4211-8869-34F972878354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E0F4-729B-4730-B94C-CD1ADC0CC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5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7DBD-0214-4211-8869-34F972878354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E0F4-729B-4730-B94C-CD1ADC0CC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1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7DBD-0214-4211-8869-34F972878354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E0F4-729B-4730-B94C-CD1ADC0CC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5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7DBD-0214-4211-8869-34F972878354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E0F4-729B-4730-B94C-CD1ADC0CC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81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7DBD-0214-4211-8869-34F972878354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E0F4-729B-4730-B94C-CD1ADC0CC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29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7DBD-0214-4211-8869-34F972878354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E0F4-729B-4730-B94C-CD1ADC0CC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04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7DBD-0214-4211-8869-34F972878354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E0F4-729B-4730-B94C-CD1ADC0CC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3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7DBD-0214-4211-8869-34F972878354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E0F4-729B-4730-B94C-CD1ADC0CC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65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17DBD-0214-4211-8869-34F972878354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9E0F4-729B-4730-B94C-CD1ADC0CC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74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17DBD-0214-4211-8869-34F972878354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9E0F4-729B-4730-B94C-CD1ADC0CCC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0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jpeg"/><Relationship Id="rId18" Type="http://schemas.openxmlformats.org/officeDocument/2006/relationships/hyperlink" Target="mailto:infor@mygreenlab.org" TargetMode="External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3.emf"/><Relationship Id="rId7" Type="http://schemas.openxmlformats.org/officeDocument/2006/relationships/image" Target="../media/image2.wmf"/><Relationship Id="rId12" Type="http://schemas.openxmlformats.org/officeDocument/2006/relationships/image" Target="../media/image9.png"/><Relationship Id="rId1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.bin"/><Relationship Id="rId20" Type="http://schemas.openxmlformats.org/officeDocument/2006/relationships/image" Target="../media/image12.png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png"/><Relationship Id="rId5" Type="http://schemas.openxmlformats.org/officeDocument/2006/relationships/image" Target="../media/image6.png"/><Relationship Id="rId15" Type="http://schemas.openxmlformats.org/officeDocument/2006/relationships/image" Target="../media/image4.wmf"/><Relationship Id="rId23" Type="http://schemas.openxmlformats.org/officeDocument/2006/relationships/image" Target="../media/image15.png"/><Relationship Id="rId10" Type="http://schemas.openxmlformats.org/officeDocument/2006/relationships/image" Target="../media/image7.png"/><Relationship Id="rId19" Type="http://schemas.openxmlformats.org/officeDocument/2006/relationships/image" Target="../media/image11.jpeg"/><Relationship Id="rId4" Type="http://schemas.openxmlformats.org/officeDocument/2006/relationships/image" Target="../media/image1.wmf"/><Relationship Id="rId9" Type="http://schemas.openxmlformats.org/officeDocument/2006/relationships/image" Target="../media/image3.wmf"/><Relationship Id="rId14" Type="http://schemas.openxmlformats.org/officeDocument/2006/relationships/oleObject" Target="../embeddings/oleObject4.bin"/><Relationship Id="rId2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2575" y="6975586"/>
            <a:ext cx="5507133" cy="701348"/>
          </a:xfrm>
          <a:prstGeom prst="roundRect">
            <a:avLst/>
          </a:prstGeom>
          <a:solidFill>
            <a:srgbClr val="007B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6"/>
          </a:p>
        </p:txBody>
      </p:sp>
      <p:sp>
        <p:nvSpPr>
          <p:cNvPr id="48" name="Arc 47"/>
          <p:cNvSpPr/>
          <p:nvPr/>
        </p:nvSpPr>
        <p:spPr>
          <a:xfrm rot="14235720">
            <a:off x="4780306" y="2833129"/>
            <a:ext cx="5236727" cy="5125699"/>
          </a:xfrm>
          <a:prstGeom prst="arc">
            <a:avLst>
              <a:gd name="adj1" fmla="val 15681396"/>
              <a:gd name="adj2" fmla="val 20593970"/>
            </a:avLst>
          </a:prstGeom>
          <a:ln w="41275">
            <a:solidFill>
              <a:srgbClr val="2F39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636"/>
          </a:p>
        </p:txBody>
      </p:sp>
      <p:sp>
        <p:nvSpPr>
          <p:cNvPr id="73" name="Freeform 72"/>
          <p:cNvSpPr>
            <a:spLocks/>
          </p:cNvSpPr>
          <p:nvPr/>
        </p:nvSpPr>
        <p:spPr bwMode="auto">
          <a:xfrm>
            <a:off x="-117815" y="-13174"/>
            <a:ext cx="7097529" cy="993183"/>
          </a:xfrm>
          <a:custGeom>
            <a:avLst/>
            <a:gdLst>
              <a:gd name="T0" fmla="*/ 0 w 12240"/>
              <a:gd name="T1" fmla="*/ 2630 h 2631"/>
              <a:gd name="T2" fmla="*/ 12240 w 12240"/>
              <a:gd name="T3" fmla="*/ 2630 h 2631"/>
              <a:gd name="T4" fmla="*/ 12240 w 12240"/>
              <a:gd name="T5" fmla="*/ 0 h 2631"/>
              <a:gd name="T6" fmla="*/ 0 w 12240"/>
              <a:gd name="T7" fmla="*/ 0 h 2631"/>
              <a:gd name="T8" fmla="*/ 0 w 12240"/>
              <a:gd name="T9" fmla="*/ 2630 h 2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240" h="2631">
                <a:moveTo>
                  <a:pt x="0" y="2630"/>
                </a:moveTo>
                <a:lnTo>
                  <a:pt x="12240" y="2630"/>
                </a:lnTo>
                <a:lnTo>
                  <a:pt x="12240" y="0"/>
                </a:lnTo>
                <a:lnTo>
                  <a:pt x="0" y="0"/>
                </a:lnTo>
                <a:lnTo>
                  <a:pt x="0" y="2630"/>
                </a:lnTo>
                <a:close/>
              </a:path>
            </a:pathLst>
          </a:custGeom>
          <a:solidFill>
            <a:srgbClr val="E6E7E8">
              <a:alpha val="70000"/>
            </a:srgbClr>
          </a:solidFill>
          <a:ln>
            <a:noFill/>
          </a:ln>
          <a:extLst/>
        </p:spPr>
        <p:txBody>
          <a:bodyPr rot="0" vert="horz" wrap="square" lIns="83127" tIns="41564" rIns="83127" bIns="41564" anchor="t" anchorCtr="0" upright="1">
            <a:noAutofit/>
          </a:bodyPr>
          <a:lstStyle/>
          <a:p>
            <a:pPr algn="ctr"/>
            <a:endParaRPr lang="en-US" sz="817" b="1" dirty="0">
              <a:solidFill>
                <a:srgbClr val="007BB9"/>
              </a:solidFill>
              <a:latin typeface="Gadugi" panose="020B0502040204020203" pitchFamily="34" charset="0"/>
            </a:endParaRPr>
          </a:p>
          <a:p>
            <a:pPr algn="ctr"/>
            <a:r>
              <a:rPr lang="en-US" sz="1636" b="1" dirty="0">
                <a:solidFill>
                  <a:srgbClr val="2F3992"/>
                </a:solidFill>
                <a:latin typeface="Gadugi" panose="020B0502040204020203" pitchFamily="34" charset="0"/>
              </a:rPr>
              <a:t>THE 2017 NORTH AMERICAN LABORATORY FREEZER CHALLENGE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/>
          </p:nvPr>
        </p:nvGraphicFramePr>
        <p:xfrm>
          <a:off x="-104224" y="662719"/>
          <a:ext cx="7897405" cy="1645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3" imgW="10361880" imgH="2158560" progId="">
                  <p:embed/>
                </p:oleObj>
              </mc:Choice>
              <mc:Fallback>
                <p:oleObj r:id="rId3" imgW="10361880" imgH="21585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104224" y="662719"/>
                        <a:ext cx="7897405" cy="16452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eeform 13"/>
          <p:cNvSpPr>
            <a:spLocks/>
          </p:cNvSpPr>
          <p:nvPr/>
        </p:nvSpPr>
        <p:spPr bwMode="auto">
          <a:xfrm>
            <a:off x="-86106" y="8212895"/>
            <a:ext cx="7065819" cy="991927"/>
          </a:xfrm>
          <a:custGeom>
            <a:avLst/>
            <a:gdLst>
              <a:gd name="T0" fmla="*/ 0 w 12240"/>
              <a:gd name="T1" fmla="*/ 2630 h 2631"/>
              <a:gd name="T2" fmla="*/ 12240 w 12240"/>
              <a:gd name="T3" fmla="*/ 2630 h 2631"/>
              <a:gd name="T4" fmla="*/ 12240 w 12240"/>
              <a:gd name="T5" fmla="*/ 0 h 2631"/>
              <a:gd name="T6" fmla="*/ 0 w 12240"/>
              <a:gd name="T7" fmla="*/ 0 h 2631"/>
              <a:gd name="T8" fmla="*/ 0 w 12240"/>
              <a:gd name="T9" fmla="*/ 2630 h 26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240" h="2631">
                <a:moveTo>
                  <a:pt x="0" y="2630"/>
                </a:moveTo>
                <a:lnTo>
                  <a:pt x="12240" y="2630"/>
                </a:lnTo>
                <a:lnTo>
                  <a:pt x="12240" y="0"/>
                </a:lnTo>
                <a:lnTo>
                  <a:pt x="0" y="0"/>
                </a:lnTo>
                <a:lnTo>
                  <a:pt x="0" y="2630"/>
                </a:lnTo>
                <a:close/>
              </a:path>
            </a:pathLst>
          </a:custGeom>
          <a:solidFill>
            <a:srgbClr val="E6E7E8">
              <a:alpha val="70000"/>
            </a:srgbClr>
          </a:solidFill>
          <a:ln>
            <a:noFill/>
          </a:ln>
          <a:extLst/>
        </p:spPr>
        <p:txBody>
          <a:bodyPr rot="0" vert="horz" wrap="square" lIns="83127" tIns="41564" rIns="83127" bIns="41564" anchor="t" anchorCtr="0" upright="1">
            <a:noAutofit/>
          </a:bodyPr>
          <a:lstStyle/>
          <a:p>
            <a:r>
              <a:rPr lang="en-US" sz="1273" b="1" dirty="0" smtClean="0">
                <a:solidFill>
                  <a:schemeClr val="tx2"/>
                </a:solidFill>
                <a:latin typeface="Gadugi" panose="020B0502040204020203" pitchFamily="34" charset="0"/>
              </a:rPr>
              <a:t> </a:t>
            </a:r>
            <a:r>
              <a:rPr lang="en-US" sz="1273" b="1" dirty="0">
                <a:solidFill>
                  <a:schemeClr val="tx2"/>
                </a:solidFill>
                <a:latin typeface="Gadugi" panose="020B0502040204020203" pitchFamily="34" charset="0"/>
              </a:rPr>
              <a:t>Presenting Sponsors</a:t>
            </a:r>
            <a:endParaRPr lang="en-US" sz="1273" b="1" dirty="0">
              <a:solidFill>
                <a:schemeClr val="tx2"/>
              </a:solidFill>
              <a:latin typeface="Gadugi" panose="020B0502040204020203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8529" y="274089"/>
            <a:ext cx="2696555" cy="2648539"/>
          </a:xfrm>
          <a:prstGeom prst="rect">
            <a:avLst/>
          </a:prstGeom>
        </p:spPr>
      </p:pic>
      <p:graphicFrame>
        <p:nvGraphicFramePr>
          <p:cNvPr id="31" name="Object 30"/>
          <p:cNvGraphicFramePr>
            <a:graphicFrameLocks noChangeAspect="1"/>
          </p:cNvGraphicFramePr>
          <p:nvPr>
            <p:extLst/>
          </p:nvPr>
        </p:nvGraphicFramePr>
        <p:xfrm>
          <a:off x="4596345" y="3957399"/>
          <a:ext cx="763835" cy="771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r:id="rId6" imgW="1904760" imgH="1891800" progId="">
                  <p:embed/>
                </p:oleObj>
              </mc:Choice>
              <mc:Fallback>
                <p:oleObj r:id="rId6" imgW="1904760" imgH="18918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96345" y="3957399"/>
                        <a:ext cx="763835" cy="771044"/>
                      </a:xfrm>
                      <a:prstGeom prst="rect">
                        <a:avLst/>
                      </a:prstGeom>
                      <a:ln w="127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Oval 31"/>
          <p:cNvSpPr/>
          <p:nvPr/>
        </p:nvSpPr>
        <p:spPr>
          <a:xfrm>
            <a:off x="4577376" y="3943123"/>
            <a:ext cx="779411" cy="792048"/>
          </a:xfrm>
          <a:prstGeom prst="ellipse">
            <a:avLst/>
          </a:prstGeom>
          <a:noFill/>
          <a:ln w="63500">
            <a:solidFill>
              <a:srgbClr val="E6E7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36" dirty="0"/>
          </a:p>
        </p:txBody>
      </p:sp>
      <p:grpSp>
        <p:nvGrpSpPr>
          <p:cNvPr id="33" name="Group 32"/>
          <p:cNvGrpSpPr/>
          <p:nvPr/>
        </p:nvGrpSpPr>
        <p:grpSpPr>
          <a:xfrm>
            <a:off x="4398178" y="4898588"/>
            <a:ext cx="840881" cy="823251"/>
            <a:chOff x="4376488" y="2044212"/>
            <a:chExt cx="1353215" cy="1303707"/>
          </a:xfrm>
        </p:grpSpPr>
        <p:graphicFrame>
          <p:nvGraphicFramePr>
            <p:cNvPr id="34" name="Object 33"/>
            <p:cNvGraphicFramePr>
              <a:graphicFrameLocks noChangeAspect="1"/>
            </p:cNvGraphicFramePr>
            <p:nvPr>
              <p:extLst/>
            </p:nvPr>
          </p:nvGraphicFramePr>
          <p:xfrm>
            <a:off x="4492792" y="2044212"/>
            <a:ext cx="1236911" cy="12801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2" r:id="rId8" imgW="1815840" imgH="1879200" progId="">
                    <p:embed/>
                  </p:oleObj>
                </mc:Choice>
                <mc:Fallback>
                  <p:oleObj r:id="rId8" imgW="1815840" imgH="1879200" progId="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4492792" y="2044212"/>
                          <a:ext cx="1236911" cy="1280160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" name="Oval 34"/>
            <p:cNvSpPr/>
            <p:nvPr/>
          </p:nvSpPr>
          <p:spPr>
            <a:xfrm>
              <a:off x="4376488" y="2093627"/>
              <a:ext cx="1254292" cy="1254292"/>
            </a:xfrm>
            <a:prstGeom prst="ellipse">
              <a:avLst/>
            </a:prstGeom>
            <a:noFill/>
            <a:ln w="63500">
              <a:solidFill>
                <a:srgbClr val="E6E7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36" dirty="0"/>
            </a:p>
          </p:txBody>
        </p:sp>
      </p:grpSp>
      <p:pic>
        <p:nvPicPr>
          <p:cNvPr id="40" name="Picture 39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84" y="8446168"/>
            <a:ext cx="757211" cy="669676"/>
          </a:xfrm>
          <a:prstGeom prst="rect">
            <a:avLst/>
          </a:prstGeom>
          <a:ln>
            <a:noFill/>
          </a:ln>
        </p:spPr>
      </p:pic>
      <p:pic>
        <p:nvPicPr>
          <p:cNvPr id="41" name="Picture 40" descr="Image result for lilly logo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624" y="8393297"/>
            <a:ext cx="672156" cy="367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Picture 41" descr="&lt;$websitename/$&gt;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299" y="8641351"/>
            <a:ext cx="701288" cy="30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Picture 42"/>
          <p:cNvPicPr/>
          <p:nvPr/>
        </p:nvPicPr>
        <p:blipFill>
          <a:blip r:embed="rId1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729" y="8365714"/>
            <a:ext cx="1692993" cy="830583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TextBox 43"/>
          <p:cNvSpPr txBox="1"/>
          <p:nvPr/>
        </p:nvSpPr>
        <p:spPr>
          <a:xfrm>
            <a:off x="4592838" y="8240648"/>
            <a:ext cx="1465786" cy="288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73" b="1" dirty="0">
                <a:solidFill>
                  <a:schemeClr val="tx2"/>
                </a:solidFill>
                <a:latin typeface="Gadugi" panose="020B0502040204020203" pitchFamily="34" charset="0"/>
              </a:rPr>
              <a:t>Bronze Sponsors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4581167" y="8212895"/>
            <a:ext cx="0" cy="991927"/>
          </a:xfrm>
          <a:prstGeom prst="line">
            <a:avLst/>
          </a:prstGeom>
          <a:ln>
            <a:solidFill>
              <a:srgbClr val="C4C4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795085" y="2430726"/>
            <a:ext cx="2096420" cy="540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56" b="1" cap="all" dirty="0">
                <a:solidFill>
                  <a:srgbClr val="B9440F"/>
                </a:solidFill>
                <a:latin typeface="Gadugi" panose="020B0502040204020203" pitchFamily="34" charset="0"/>
              </a:rPr>
              <a:t>Freezer Challenge Focus Areas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380537" y="4174973"/>
            <a:ext cx="1446879" cy="428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91" b="1" dirty="0">
                <a:solidFill>
                  <a:schemeClr val="tx2"/>
                </a:solidFill>
                <a:latin typeface="Gadugi" panose="020B0502040204020203" pitchFamily="34" charset="0"/>
              </a:rPr>
              <a:t>Temperature Tuning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38937" y="5057123"/>
            <a:ext cx="1648953" cy="595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91" b="1" dirty="0">
                <a:solidFill>
                  <a:schemeClr val="tx2"/>
                </a:solidFill>
                <a:latin typeface="Gadugi" panose="020B0502040204020203" pitchFamily="34" charset="0"/>
              </a:rPr>
              <a:t>Unit Retirements, Upgrades, and Unplugs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427309" y="6113415"/>
            <a:ext cx="1538643" cy="4280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91" b="1" dirty="0">
                <a:solidFill>
                  <a:schemeClr val="tx2"/>
                </a:solidFill>
                <a:latin typeface="Gadugi" panose="020B0502040204020203" pitchFamily="34" charset="0"/>
              </a:rPr>
              <a:t>Cutting Edge Practices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4650532" y="5945439"/>
            <a:ext cx="809576" cy="792048"/>
            <a:chOff x="3935862" y="6595970"/>
            <a:chExt cx="988409" cy="967006"/>
          </a:xfrm>
        </p:grpSpPr>
        <p:graphicFrame>
          <p:nvGraphicFramePr>
            <p:cNvPr id="68" name="Object 67"/>
            <p:cNvGraphicFramePr>
              <a:graphicFrameLocks noChangeAspect="1"/>
            </p:cNvGraphicFramePr>
            <p:nvPr>
              <p:extLst/>
            </p:nvPr>
          </p:nvGraphicFramePr>
          <p:xfrm>
            <a:off x="3992244" y="6614329"/>
            <a:ext cx="932027" cy="9071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r:id="rId14" imgW="952200" imgH="926640" progId="">
                    <p:embed/>
                  </p:oleObj>
                </mc:Choice>
                <mc:Fallback>
                  <p:oleObj r:id="rId14" imgW="952200" imgH="926640" progId="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3992244" y="6614329"/>
                          <a:ext cx="932027" cy="90717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9" name="Oval 68"/>
            <p:cNvSpPr/>
            <p:nvPr/>
          </p:nvSpPr>
          <p:spPr>
            <a:xfrm>
              <a:off x="3935862" y="6595970"/>
              <a:ext cx="951578" cy="967006"/>
            </a:xfrm>
            <a:prstGeom prst="ellipse">
              <a:avLst/>
            </a:prstGeom>
            <a:noFill/>
            <a:ln w="63500">
              <a:solidFill>
                <a:srgbClr val="E6E7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36" dirty="0"/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5959610" y="6994573"/>
            <a:ext cx="1446879" cy="595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91" b="1" dirty="0">
                <a:solidFill>
                  <a:schemeClr val="tx2"/>
                </a:solidFill>
                <a:latin typeface="Gadugi" panose="020B0502040204020203" pitchFamily="34" charset="0"/>
              </a:rPr>
              <a:t>Freezer and </a:t>
            </a:r>
          </a:p>
          <a:p>
            <a:r>
              <a:rPr lang="en-US" sz="1091" b="1" dirty="0">
                <a:solidFill>
                  <a:schemeClr val="tx2"/>
                </a:solidFill>
                <a:latin typeface="Gadugi" panose="020B0502040204020203" pitchFamily="34" charset="0"/>
              </a:rPr>
              <a:t>Sample </a:t>
            </a:r>
          </a:p>
          <a:p>
            <a:r>
              <a:rPr lang="en-US" sz="1091" b="1" dirty="0">
                <a:solidFill>
                  <a:schemeClr val="tx2"/>
                </a:solidFill>
                <a:latin typeface="Gadugi" panose="020B0502040204020203" pitchFamily="34" charset="0"/>
              </a:rPr>
              <a:t>Inventory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5127767" y="3003281"/>
            <a:ext cx="779411" cy="800161"/>
            <a:chOff x="5413207" y="6694651"/>
            <a:chExt cx="951578" cy="976914"/>
          </a:xfrm>
        </p:grpSpPr>
        <p:graphicFrame>
          <p:nvGraphicFramePr>
            <p:cNvPr id="61" name="Object 60"/>
            <p:cNvGraphicFramePr>
              <a:graphicFrameLocks noChangeAspect="1"/>
            </p:cNvGraphicFramePr>
            <p:nvPr>
              <p:extLst/>
            </p:nvPr>
          </p:nvGraphicFramePr>
          <p:xfrm>
            <a:off x="5464464" y="6737899"/>
            <a:ext cx="900321" cy="9336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4" r:id="rId16" imgW="1028520" imgH="1066320" progId="">
                    <p:embed/>
                  </p:oleObj>
                </mc:Choice>
                <mc:Fallback>
                  <p:oleObj r:id="rId16" imgW="1028520" imgH="1066320" progId="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5464464" y="6737899"/>
                          <a:ext cx="900321" cy="93366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" name="Oval 61"/>
            <p:cNvSpPr/>
            <p:nvPr/>
          </p:nvSpPr>
          <p:spPr>
            <a:xfrm>
              <a:off x="5413207" y="6694651"/>
              <a:ext cx="951578" cy="967006"/>
            </a:xfrm>
            <a:prstGeom prst="ellipse">
              <a:avLst/>
            </a:prstGeom>
            <a:noFill/>
            <a:ln w="63500">
              <a:solidFill>
                <a:srgbClr val="E6E7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36" dirty="0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870353" y="3078602"/>
            <a:ext cx="1054768" cy="595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91" b="1" dirty="0">
                <a:solidFill>
                  <a:schemeClr val="tx2"/>
                </a:solidFill>
                <a:latin typeface="Gadugi" panose="020B0502040204020203" pitchFamily="34" charset="0"/>
              </a:rPr>
              <a:t>Good Management Practices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4531" y="2451583"/>
            <a:ext cx="3255052" cy="540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56" b="1" cap="all" dirty="0">
                <a:solidFill>
                  <a:srgbClr val="B9440F"/>
                </a:solidFill>
                <a:latin typeface="Gadugi" panose="020B0502040204020203" pitchFamily="34" charset="0"/>
              </a:rPr>
              <a:t>About the 2017 </a:t>
            </a:r>
          </a:p>
          <a:p>
            <a:r>
              <a:rPr lang="en-US" sz="1456" b="1" cap="all" dirty="0">
                <a:solidFill>
                  <a:srgbClr val="B9440F"/>
                </a:solidFill>
                <a:latin typeface="Gadugi" panose="020B0502040204020203" pitchFamily="34" charset="0"/>
              </a:rPr>
              <a:t>Freezer Challenge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0927" y="2941299"/>
            <a:ext cx="4942384" cy="93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91" dirty="0">
                <a:solidFill>
                  <a:schemeClr val="tx2"/>
                </a:solidFill>
                <a:latin typeface="Gadugi" panose="020B0502040204020203" pitchFamily="34" charset="0"/>
              </a:rPr>
              <a:t>The International Institute for Sustainable Laboratories (I</a:t>
            </a:r>
            <a:r>
              <a:rPr lang="en-US" sz="1091" baseline="30000" dirty="0">
                <a:solidFill>
                  <a:schemeClr val="tx2"/>
                </a:solidFill>
                <a:latin typeface="Gadugi" panose="020B0502040204020203" pitchFamily="34" charset="0"/>
              </a:rPr>
              <a:t>2</a:t>
            </a:r>
            <a:r>
              <a:rPr lang="en-US" sz="1091" dirty="0">
                <a:solidFill>
                  <a:schemeClr val="tx2"/>
                </a:solidFill>
                <a:latin typeface="Gadugi" panose="020B0502040204020203" pitchFamily="34" charset="0"/>
              </a:rPr>
              <a:t>SL) and My Green Lab partnered to establish the North American Laboratory Freezer Challenge. Designed to optimize cold storage management practices in laboratories, the Freezer Challenge harnesses a spirit of competition and a scoresheet to target five areas of freezer management. </a:t>
            </a:r>
          </a:p>
        </p:txBody>
      </p:sp>
      <p:sp>
        <p:nvSpPr>
          <p:cNvPr id="76" name="Rectangle 75"/>
          <p:cNvSpPr/>
          <p:nvPr/>
        </p:nvSpPr>
        <p:spPr>
          <a:xfrm>
            <a:off x="30785" y="3974140"/>
            <a:ext cx="3481722" cy="3163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56" b="1" cap="all" dirty="0">
                <a:solidFill>
                  <a:srgbClr val="B9440F"/>
                </a:solidFill>
                <a:latin typeface="Gadugi" panose="020B0502040204020203" pitchFamily="34" charset="0"/>
              </a:rPr>
              <a:t>Freezer Challenge Participation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0788" y="4262919"/>
            <a:ext cx="4396880" cy="763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91" dirty="0">
                <a:solidFill>
                  <a:schemeClr val="tx2"/>
                </a:solidFill>
                <a:latin typeface="Gadugi" panose="020B0502040204020203" pitchFamily="34" charset="0"/>
              </a:rPr>
              <a:t>Laboratories of all sectors are invited to participate in the Freezer Challenge! Organize your team, select a creative team name, and start planning how you’ll complete the Freezer Challenge together!</a:t>
            </a:r>
          </a:p>
          <a:p>
            <a:endParaRPr lang="en-US" sz="1091" dirty="0">
              <a:solidFill>
                <a:schemeClr val="tx2"/>
              </a:solidFill>
              <a:latin typeface="Gadugi" panose="020B0502040204020203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93390" y="7043354"/>
            <a:ext cx="4181979" cy="5963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56" b="1" cap="small" dirty="0">
                <a:solidFill>
                  <a:srgbClr val="E6E7E8"/>
                </a:solidFill>
                <a:latin typeface="Gadugi" panose="020B0502040204020203" pitchFamily="34" charset="0"/>
              </a:rPr>
              <a:t>THINK YOU’RE COOL ENOUGH?</a:t>
            </a:r>
            <a:endParaRPr lang="en-US" sz="1273" cap="small" dirty="0">
              <a:solidFill>
                <a:srgbClr val="E6E7E8"/>
              </a:solidFill>
              <a:latin typeface="Gadugi" panose="020B0502040204020203" pitchFamily="34" charset="0"/>
            </a:endParaRPr>
          </a:p>
          <a:p>
            <a:pPr algn="ctr"/>
            <a:r>
              <a:rPr lang="en-US" sz="1819" b="1" cap="small" dirty="0">
                <a:solidFill>
                  <a:srgbClr val="E6E7E8"/>
                </a:solidFill>
                <a:latin typeface="Gadugi" panose="020B0502040204020203" pitchFamily="34" charset="0"/>
              </a:rPr>
              <a:t>sign up at www.freezerchallenge.org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30921" y="5427838"/>
            <a:ext cx="4601488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91" b="1" kern="100" cap="all" dirty="0">
                <a:solidFill>
                  <a:schemeClr val="tx2"/>
                </a:solidFill>
                <a:latin typeface="Gadugi" panose="020B0502040204020203" pitchFamily="34" charset="0"/>
              </a:rPr>
              <a:t>Who</a:t>
            </a:r>
            <a:r>
              <a:rPr lang="en-US" sz="1091" kern="100" dirty="0">
                <a:solidFill>
                  <a:schemeClr val="tx2"/>
                </a:solidFill>
                <a:latin typeface="Gadugi" panose="020B0502040204020203" pitchFamily="34" charset="0"/>
              </a:rPr>
              <a:t>: All North American labs</a:t>
            </a:r>
          </a:p>
          <a:p>
            <a:endParaRPr lang="en-US" sz="272" kern="100" dirty="0">
              <a:solidFill>
                <a:schemeClr val="tx2"/>
              </a:solidFill>
              <a:latin typeface="Gadugi" panose="020B0502040204020203" pitchFamily="34" charset="0"/>
            </a:endParaRPr>
          </a:p>
          <a:p>
            <a:r>
              <a:rPr lang="en-US" sz="1091" b="1" kern="100" cap="all" dirty="0">
                <a:solidFill>
                  <a:schemeClr val="tx2"/>
                </a:solidFill>
                <a:latin typeface="Gadugi" panose="020B0502040204020203" pitchFamily="34" charset="0"/>
              </a:rPr>
              <a:t>Registration Deadline</a:t>
            </a:r>
            <a:r>
              <a:rPr lang="en-US" sz="1091" kern="100" dirty="0">
                <a:solidFill>
                  <a:schemeClr val="tx2"/>
                </a:solidFill>
                <a:latin typeface="Gadugi" panose="020B0502040204020203" pitchFamily="34" charset="0"/>
              </a:rPr>
              <a:t>: January 15, 2017</a:t>
            </a:r>
          </a:p>
          <a:p>
            <a:endParaRPr lang="en-US" sz="272" kern="100" dirty="0">
              <a:solidFill>
                <a:schemeClr val="tx2"/>
              </a:solidFill>
              <a:latin typeface="Gadugi" panose="020B0502040204020203" pitchFamily="34" charset="0"/>
            </a:endParaRPr>
          </a:p>
          <a:p>
            <a:r>
              <a:rPr lang="en-US" sz="1091" b="1" kern="100" cap="all" dirty="0">
                <a:solidFill>
                  <a:schemeClr val="tx2"/>
                </a:solidFill>
                <a:latin typeface="Gadugi" panose="020B0502040204020203" pitchFamily="34" charset="0"/>
              </a:rPr>
              <a:t>Challenge</a:t>
            </a:r>
            <a:r>
              <a:rPr lang="en-US" sz="1091" kern="100" dirty="0">
                <a:solidFill>
                  <a:schemeClr val="tx2"/>
                </a:solidFill>
                <a:latin typeface="Gadugi" panose="020B0502040204020203" pitchFamily="34" charset="0"/>
              </a:rPr>
              <a:t>: January 15 – May 1 (labs compete at their own pace)</a:t>
            </a:r>
          </a:p>
          <a:p>
            <a:endParaRPr lang="en-US" sz="272" kern="100" dirty="0">
              <a:solidFill>
                <a:schemeClr val="tx2"/>
              </a:solidFill>
              <a:latin typeface="Gadugi" panose="020B0502040204020203" pitchFamily="34" charset="0"/>
            </a:endParaRPr>
          </a:p>
          <a:p>
            <a:r>
              <a:rPr lang="en-US" sz="1091" b="1" kern="100" cap="all" dirty="0">
                <a:solidFill>
                  <a:schemeClr val="tx2"/>
                </a:solidFill>
                <a:latin typeface="Gadugi" panose="020B0502040204020203" pitchFamily="34" charset="0"/>
              </a:rPr>
              <a:t>Cost</a:t>
            </a:r>
            <a:r>
              <a:rPr lang="en-US" sz="1091" kern="100" dirty="0">
                <a:solidFill>
                  <a:schemeClr val="tx2"/>
                </a:solidFill>
                <a:latin typeface="Gadugi" panose="020B0502040204020203" pitchFamily="34" charset="0"/>
              </a:rPr>
              <a:t>: NONE! But you must register online</a:t>
            </a:r>
          </a:p>
          <a:p>
            <a:endParaRPr lang="en-US" sz="272" kern="100" dirty="0">
              <a:solidFill>
                <a:schemeClr val="tx2"/>
              </a:solidFill>
              <a:latin typeface="Gadugi" panose="020B0502040204020203" pitchFamily="34" charset="0"/>
            </a:endParaRPr>
          </a:p>
          <a:p>
            <a:r>
              <a:rPr lang="en-US" sz="1091" b="1" kern="100" cap="all" dirty="0">
                <a:solidFill>
                  <a:schemeClr val="tx2"/>
                </a:solidFill>
                <a:latin typeface="Gadugi" panose="020B0502040204020203" pitchFamily="34" charset="0"/>
              </a:rPr>
              <a:t>Awards</a:t>
            </a:r>
            <a:r>
              <a:rPr lang="en-US" sz="1091" kern="100" dirty="0">
                <a:solidFill>
                  <a:schemeClr val="tx2"/>
                </a:solidFill>
                <a:latin typeface="Gadugi" panose="020B0502040204020203" pitchFamily="34" charset="0"/>
              </a:rPr>
              <a:t>: Announced at the Boston I</a:t>
            </a:r>
            <a:r>
              <a:rPr lang="en-US" sz="1091" kern="100" baseline="30000" dirty="0">
                <a:solidFill>
                  <a:schemeClr val="tx2"/>
                </a:solidFill>
                <a:latin typeface="Gadugi" panose="020B0502040204020203" pitchFamily="34" charset="0"/>
              </a:rPr>
              <a:t>2</a:t>
            </a:r>
            <a:r>
              <a:rPr lang="en-US" sz="1091" kern="100" dirty="0">
                <a:solidFill>
                  <a:schemeClr val="tx2"/>
                </a:solidFill>
                <a:latin typeface="Gadugi" panose="020B0502040204020203" pitchFamily="34" charset="0"/>
              </a:rPr>
              <a:t>SL Conference, October 2017</a:t>
            </a:r>
          </a:p>
          <a:p>
            <a:endParaRPr lang="en-US" sz="272" kern="100" dirty="0">
              <a:solidFill>
                <a:schemeClr val="tx2"/>
              </a:solidFill>
              <a:latin typeface="Gadugi" panose="020B0502040204020203" pitchFamily="34" charset="0"/>
            </a:endParaRPr>
          </a:p>
          <a:p>
            <a:r>
              <a:rPr lang="en-US" sz="1091" b="1" kern="100" cap="all" dirty="0">
                <a:solidFill>
                  <a:schemeClr val="tx2"/>
                </a:solidFill>
                <a:latin typeface="Gadugi" panose="020B0502040204020203" pitchFamily="34" charset="0"/>
              </a:rPr>
              <a:t>Questions</a:t>
            </a:r>
            <a:r>
              <a:rPr lang="en-US" sz="1091" kern="100" dirty="0">
                <a:solidFill>
                  <a:schemeClr val="tx2"/>
                </a:solidFill>
                <a:latin typeface="Gadugi" panose="020B0502040204020203" pitchFamily="34" charset="0"/>
              </a:rPr>
              <a:t>? Contact </a:t>
            </a:r>
            <a:r>
              <a:rPr lang="en-US" sz="1091" kern="100" dirty="0">
                <a:solidFill>
                  <a:schemeClr val="tx2"/>
                </a:solidFill>
                <a:latin typeface="Gadugi" panose="020B0502040204020203" pitchFamily="34" charset="0"/>
                <a:hlinkClick r:id="rId18"/>
              </a:rPr>
              <a:t>info@mygreenlab.org</a:t>
            </a:r>
            <a:r>
              <a:rPr lang="en-US" sz="1091" kern="100" dirty="0">
                <a:solidFill>
                  <a:schemeClr val="tx2"/>
                </a:solidFill>
                <a:latin typeface="Gadugi" panose="020B0502040204020203" pitchFamily="34" charset="0"/>
              </a:rPr>
              <a:t> | 424.354.1494</a:t>
            </a:r>
          </a:p>
        </p:txBody>
      </p:sp>
      <p:pic>
        <p:nvPicPr>
          <p:cNvPr id="83" name="Picture 82"/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2" y="7744702"/>
            <a:ext cx="1005236" cy="35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83"/>
          <p:cNvPicPr/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004" y="7657691"/>
            <a:ext cx="739962" cy="494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Rectangle 44"/>
          <p:cNvSpPr/>
          <p:nvPr/>
        </p:nvSpPr>
        <p:spPr>
          <a:xfrm>
            <a:off x="30790" y="5109658"/>
            <a:ext cx="4054123" cy="3163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56" b="1" cap="all" dirty="0">
                <a:solidFill>
                  <a:srgbClr val="B9440F"/>
                </a:solidFill>
                <a:latin typeface="Gadugi" panose="020B0502040204020203" pitchFamily="34" charset="0"/>
              </a:rPr>
              <a:t>WHAT Should I know before I </a:t>
            </a:r>
            <a:r>
              <a:rPr lang="en-US" sz="1456" b="1" cap="all" dirty="0" smtClean="0">
                <a:solidFill>
                  <a:srgbClr val="B9440F"/>
                </a:solidFill>
                <a:latin typeface="Gadugi" panose="020B0502040204020203" pitchFamily="34" charset="0"/>
              </a:rPr>
              <a:t>sign up</a:t>
            </a:r>
            <a:r>
              <a:rPr lang="en-US" sz="1456" b="1" cap="all" dirty="0">
                <a:solidFill>
                  <a:srgbClr val="B9440F"/>
                </a:solidFill>
                <a:latin typeface="Gadugi" panose="020B0502040204020203" pitchFamily="34" charset="0"/>
              </a:rPr>
              <a:t>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195179" y="6884889"/>
            <a:ext cx="800923" cy="794276"/>
            <a:chOff x="5828993" y="7573373"/>
            <a:chExt cx="881014" cy="873703"/>
          </a:xfrm>
        </p:grpSpPr>
        <p:grpSp>
          <p:nvGrpSpPr>
            <p:cNvPr id="6" name="Group 5"/>
            <p:cNvGrpSpPr/>
            <p:nvPr/>
          </p:nvGrpSpPr>
          <p:grpSpPr>
            <a:xfrm>
              <a:off x="5828993" y="7612257"/>
              <a:ext cx="834819" cy="834819"/>
              <a:chOff x="5309402" y="7683645"/>
              <a:chExt cx="834819" cy="834819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5309402" y="7683645"/>
                <a:ext cx="834819" cy="834819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36"/>
              </a:p>
            </p:txBody>
          </p:sp>
          <p:pic>
            <p:nvPicPr>
              <p:cNvPr id="49" name="Picture 48"/>
              <p:cNvPicPr>
                <a:picLocks noChangeAspect="1"/>
              </p:cNvPicPr>
              <p:nvPr/>
            </p:nvPicPr>
            <p:blipFill rotWithShape="1">
              <a:blip r:embed="rId21"/>
              <a:srcRect l="2348" t="5208" r="6176" b="4739"/>
              <a:stretch/>
            </p:blipFill>
            <p:spPr>
              <a:xfrm>
                <a:off x="5437084" y="7703130"/>
                <a:ext cx="707137" cy="707136"/>
              </a:xfrm>
              <a:prstGeom prst="ellipse">
                <a:avLst/>
              </a:prstGeom>
            </p:spPr>
          </p:pic>
        </p:grpSp>
        <p:sp>
          <p:nvSpPr>
            <p:cNvPr id="29" name="Oval 28"/>
            <p:cNvSpPr/>
            <p:nvPr/>
          </p:nvSpPr>
          <p:spPr>
            <a:xfrm>
              <a:off x="5852655" y="7573373"/>
              <a:ext cx="857352" cy="871251"/>
            </a:xfrm>
            <a:prstGeom prst="ellipse">
              <a:avLst/>
            </a:prstGeom>
            <a:noFill/>
            <a:ln w="63500">
              <a:solidFill>
                <a:srgbClr val="E6E7E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36" dirty="0"/>
            </a:p>
          </p:txBody>
        </p:sp>
      </p:grpSp>
      <p:cxnSp>
        <p:nvCxnSpPr>
          <p:cNvPr id="47" name="Straight Connector 46"/>
          <p:cNvCxnSpPr/>
          <p:nvPr/>
        </p:nvCxnSpPr>
        <p:spPr>
          <a:xfrm>
            <a:off x="2986655" y="8201519"/>
            <a:ext cx="0" cy="991927"/>
          </a:xfrm>
          <a:prstGeom prst="line">
            <a:avLst/>
          </a:prstGeom>
          <a:ln>
            <a:solidFill>
              <a:srgbClr val="C4C4C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010589" y="8244351"/>
            <a:ext cx="1217000" cy="287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70" b="1" dirty="0" smtClean="0">
                <a:solidFill>
                  <a:schemeClr val="tx2"/>
                </a:solidFill>
                <a:latin typeface="Gadugi" panose="020B0502040204020203" pitchFamily="34" charset="0"/>
              </a:rPr>
              <a:t>Gold Sponsor</a:t>
            </a:r>
            <a:endParaRPr lang="en-US" sz="1270" dirty="0"/>
          </a:p>
        </p:txBody>
      </p:sp>
      <p:pic>
        <p:nvPicPr>
          <p:cNvPr id="1037" name="Picture 13" descr="Picture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371" y="8489860"/>
            <a:ext cx="834213" cy="59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Picture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708" y="8706662"/>
            <a:ext cx="692092" cy="22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55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203</Words>
  <Application>Microsoft Office PowerPoint</Application>
  <PresentationFormat>Letter Paper (8.5x11 in)</PresentationFormat>
  <Paragraphs>32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Gadugi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allisoncparadise</dc:creator>
  <cp:lastModifiedBy>allisoncparadise</cp:lastModifiedBy>
  <cp:revision>3</cp:revision>
  <dcterms:created xsi:type="dcterms:W3CDTF">2016-10-24T17:10:45Z</dcterms:created>
  <dcterms:modified xsi:type="dcterms:W3CDTF">2016-11-12T22:41:02Z</dcterms:modified>
</cp:coreProperties>
</file>